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RQND Pro" charset="1" panose="00000500000000000000"/>
      <p:regular r:id="rId12"/>
    </p:embeddedFont>
    <p:embeddedFont>
      <p:font typeface="Space Mono" charset="1" panose="02000509040000020004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2.pn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12386" y="3447475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76476" y="3192692"/>
            <a:ext cx="13735049" cy="3001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45"/>
              </a:lnSpc>
              <a:spcBef>
                <a:spcPct val="0"/>
              </a:spcBef>
            </a:pPr>
            <a:r>
              <a:rPr lang="en-US" sz="17532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VOCRYPT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6520330"/>
            <a:ext cx="18288000" cy="455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7"/>
              </a:lnSpc>
              <a:spcBef>
                <a:spcPct val="0"/>
              </a:spcBef>
            </a:pPr>
            <a:r>
              <a:rPr lang="en-US" sz="2677" spc="2141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WHEN MACHINES FIND THEIR OWN VOICE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352425"/>
            <a:ext cx="2929417" cy="601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0"/>
              </a:lnSpc>
            </a:pPr>
            <a:r>
              <a:rPr lang="en-US" sz="6266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CHAOTIX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8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78131" y="1676400"/>
            <a:ext cx="8935562" cy="1954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PROBLEM STATEMENT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958418" y="4567232"/>
            <a:ext cx="8155276" cy="2537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3"/>
              </a:lnSpc>
              <a:spcBef>
                <a:spcPct val="0"/>
              </a:spcBef>
            </a:pPr>
            <a:r>
              <a:rPr lang="en-US" sz="3595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Why let machines whisper in human tongue? We make them speak encrypted—fast, and unhackable.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199" y="4643432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8"/>
                </a:lnTo>
                <a:lnTo>
                  <a:pt x="0" y="2746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907176" y="1342941"/>
            <a:ext cx="4019091" cy="7601117"/>
          </a:xfrm>
          <a:custGeom>
            <a:avLst/>
            <a:gdLst/>
            <a:ahLst/>
            <a:cxnLst/>
            <a:rect r="r" b="b" t="t" l="l"/>
            <a:pathLst>
              <a:path h="7601117" w="4019091">
                <a:moveTo>
                  <a:pt x="0" y="0"/>
                </a:moveTo>
                <a:lnTo>
                  <a:pt x="4019091" y="0"/>
                </a:lnTo>
                <a:lnTo>
                  <a:pt x="4019091" y="7601118"/>
                </a:lnTo>
                <a:lnTo>
                  <a:pt x="0" y="76011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352425"/>
            <a:ext cx="2929417" cy="601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0"/>
              </a:lnSpc>
            </a:pPr>
            <a:r>
              <a:rPr lang="en-US" sz="6266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CHAOTIX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37498" y="-560877"/>
            <a:ext cx="10753446" cy="10753446"/>
          </a:xfrm>
          <a:custGeom>
            <a:avLst/>
            <a:gdLst/>
            <a:ahLst/>
            <a:cxnLst/>
            <a:rect r="r" b="b" t="t" l="l"/>
            <a:pathLst>
              <a:path h="10753446" w="10753446">
                <a:moveTo>
                  <a:pt x="0" y="0"/>
                </a:moveTo>
                <a:lnTo>
                  <a:pt x="10753447" y="0"/>
                </a:lnTo>
                <a:lnTo>
                  <a:pt x="10753447" y="10753447"/>
                </a:lnTo>
                <a:lnTo>
                  <a:pt x="0" y="10753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4170" y="2791470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8"/>
                </a:lnTo>
                <a:lnTo>
                  <a:pt x="0" y="27463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066131" y="323618"/>
            <a:ext cx="11714906" cy="9514645"/>
          </a:xfrm>
          <a:custGeom>
            <a:avLst/>
            <a:gdLst/>
            <a:ahLst/>
            <a:cxnLst/>
            <a:rect r="r" b="b" t="t" l="l"/>
            <a:pathLst>
              <a:path h="9514645" w="11714906">
                <a:moveTo>
                  <a:pt x="0" y="0"/>
                </a:moveTo>
                <a:lnTo>
                  <a:pt x="11714906" y="0"/>
                </a:lnTo>
                <a:lnTo>
                  <a:pt x="11714906" y="9514644"/>
                </a:lnTo>
                <a:lnTo>
                  <a:pt x="0" y="95146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150" t="-25521" r="-3612" b="-1170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83120" y="1452318"/>
            <a:ext cx="8296862" cy="8170981"/>
          </a:xfrm>
          <a:custGeom>
            <a:avLst/>
            <a:gdLst/>
            <a:ahLst/>
            <a:cxnLst/>
            <a:rect r="r" b="b" t="t" l="l"/>
            <a:pathLst>
              <a:path h="8170981" w="8296862">
                <a:moveTo>
                  <a:pt x="0" y="0"/>
                </a:moveTo>
                <a:lnTo>
                  <a:pt x="8296862" y="0"/>
                </a:lnTo>
                <a:lnTo>
                  <a:pt x="8296862" y="8170981"/>
                </a:lnTo>
                <a:lnTo>
                  <a:pt x="0" y="81709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770" r="0" b="-77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239687" y="2916928"/>
            <a:ext cx="2077787" cy="1998423"/>
          </a:xfrm>
          <a:custGeom>
            <a:avLst/>
            <a:gdLst/>
            <a:ahLst/>
            <a:cxnLst/>
            <a:rect r="r" b="b" t="t" l="l"/>
            <a:pathLst>
              <a:path h="1998423" w="2077787">
                <a:moveTo>
                  <a:pt x="0" y="0"/>
                </a:moveTo>
                <a:lnTo>
                  <a:pt x="2077787" y="0"/>
                </a:lnTo>
                <a:lnTo>
                  <a:pt x="2077787" y="1998423"/>
                </a:lnTo>
                <a:lnTo>
                  <a:pt x="0" y="19984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57988" r="-96465" b="-4628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7589" y="-219075"/>
            <a:ext cx="5940376" cy="1981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47"/>
              </a:lnSpc>
              <a:spcBef>
                <a:spcPct val="0"/>
              </a:spcBef>
            </a:pPr>
            <a:r>
              <a:rPr lang="en-US" sz="116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SOLUTION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3651111" y="3653185"/>
            <a:ext cx="1332726" cy="1884623"/>
          </a:xfrm>
          <a:custGeom>
            <a:avLst/>
            <a:gdLst/>
            <a:ahLst/>
            <a:cxnLst/>
            <a:rect r="r" b="b" t="t" l="l"/>
            <a:pathLst>
              <a:path h="1884623" w="1332726">
                <a:moveTo>
                  <a:pt x="0" y="0"/>
                </a:moveTo>
                <a:lnTo>
                  <a:pt x="1332726" y="0"/>
                </a:lnTo>
                <a:lnTo>
                  <a:pt x="1332726" y="1884623"/>
                </a:lnTo>
                <a:lnTo>
                  <a:pt x="0" y="18846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03818" t="-21142" r="-10026" b="-30079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5358583" y="352425"/>
            <a:ext cx="2929417" cy="601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0"/>
              </a:lnSpc>
            </a:pPr>
            <a:r>
              <a:rPr lang="en-US" sz="6266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CHAOTIX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44170" y="2791470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8"/>
                </a:lnTo>
                <a:lnTo>
                  <a:pt x="0" y="27463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29304" y="9153525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61066" y="647700"/>
            <a:ext cx="6965869" cy="108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TECHSTACK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1735901"/>
            <a:ext cx="18288000" cy="8551099"/>
          </a:xfrm>
          <a:custGeom>
            <a:avLst/>
            <a:gdLst/>
            <a:ahLst/>
            <a:cxnLst/>
            <a:rect r="r" b="b" t="t" l="l"/>
            <a:pathLst>
              <a:path h="8551099" w="18288000">
                <a:moveTo>
                  <a:pt x="0" y="0"/>
                </a:moveTo>
                <a:lnTo>
                  <a:pt x="18288000" y="0"/>
                </a:lnTo>
                <a:lnTo>
                  <a:pt x="18288000" y="8551099"/>
                </a:lnTo>
                <a:lnTo>
                  <a:pt x="0" y="85510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684" t="-20447" r="-6347" b="-362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352425"/>
            <a:ext cx="2929417" cy="601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0"/>
              </a:lnSpc>
            </a:pPr>
            <a:r>
              <a:rPr lang="en-US" sz="6266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CHAOTIX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3438" y="534121"/>
            <a:ext cx="16581124" cy="11064132"/>
          </a:xfrm>
          <a:custGeom>
            <a:avLst/>
            <a:gdLst/>
            <a:ahLst/>
            <a:cxnLst/>
            <a:rect r="r" b="b" t="t" l="l"/>
            <a:pathLst>
              <a:path h="11064132" w="16581124">
                <a:moveTo>
                  <a:pt x="0" y="0"/>
                </a:moveTo>
                <a:lnTo>
                  <a:pt x="16581124" y="0"/>
                </a:lnTo>
                <a:lnTo>
                  <a:pt x="16581124" y="11064132"/>
                </a:lnTo>
                <a:lnTo>
                  <a:pt x="0" y="110641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1013" y="1028700"/>
            <a:ext cx="1894745" cy="1860295"/>
          </a:xfrm>
          <a:custGeom>
            <a:avLst/>
            <a:gdLst/>
            <a:ahLst/>
            <a:cxnLst/>
            <a:rect r="r" b="b" t="t" l="l"/>
            <a:pathLst>
              <a:path h="1860295" w="1894745">
                <a:moveTo>
                  <a:pt x="0" y="0"/>
                </a:moveTo>
                <a:lnTo>
                  <a:pt x="1894745" y="0"/>
                </a:lnTo>
                <a:lnTo>
                  <a:pt x="1894745" y="1860295"/>
                </a:lnTo>
                <a:lnTo>
                  <a:pt x="0" y="18602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48" t="0" r="-448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443592" y="1181821"/>
            <a:ext cx="6965869" cy="108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USE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43824" y="2841370"/>
            <a:ext cx="12750976" cy="322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97"/>
              </a:lnSpc>
              <a:spcBef>
                <a:spcPct val="0"/>
              </a:spcBef>
            </a:pPr>
            <a:r>
              <a:rPr lang="en-US" sz="3069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Immutable Root-of-Trust Provisioning: Securely "burn" cryptographic keys into headless IoT chips during manufacturing via non-physical acoustic blast. This eliminates vulnerable physical programming ports (JTAG/USB) and prevents supply chain attacks.</a:t>
            </a:r>
          </a:p>
          <a:p>
            <a:pPr algn="just">
              <a:lnSpc>
                <a:spcPts val="429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043824" y="6474456"/>
            <a:ext cx="12750976" cy="322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97"/>
              </a:lnSpc>
              <a:spcBef>
                <a:spcPct val="0"/>
              </a:spcBef>
            </a:pPr>
            <a:r>
              <a:rPr lang="en-US" sz="3069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Centralized Status Broadcast: Enable a single central hub to broadcast an identical, brief message to many devices or machines simultaneously across an acoustic range, ensuring mass update without individual connections.</a:t>
            </a:r>
          </a:p>
          <a:p>
            <a:pPr algn="just">
              <a:lnSpc>
                <a:spcPts val="4297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0" y="352425"/>
            <a:ext cx="2929417" cy="601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0"/>
              </a:lnSpc>
            </a:pPr>
            <a:r>
              <a:rPr lang="en-US" sz="6266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CHAOTIX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3438" y="534121"/>
            <a:ext cx="16581124" cy="11064132"/>
          </a:xfrm>
          <a:custGeom>
            <a:avLst/>
            <a:gdLst/>
            <a:ahLst/>
            <a:cxnLst/>
            <a:rect r="r" b="b" t="t" l="l"/>
            <a:pathLst>
              <a:path h="11064132" w="16581124">
                <a:moveTo>
                  <a:pt x="0" y="0"/>
                </a:moveTo>
                <a:lnTo>
                  <a:pt x="16581124" y="0"/>
                </a:lnTo>
                <a:lnTo>
                  <a:pt x="16581124" y="11064132"/>
                </a:lnTo>
                <a:lnTo>
                  <a:pt x="0" y="110641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1013" y="1028700"/>
            <a:ext cx="1894745" cy="1860295"/>
          </a:xfrm>
          <a:custGeom>
            <a:avLst/>
            <a:gdLst/>
            <a:ahLst/>
            <a:cxnLst/>
            <a:rect r="r" b="b" t="t" l="l"/>
            <a:pathLst>
              <a:path h="1860295" w="1894745">
                <a:moveTo>
                  <a:pt x="0" y="0"/>
                </a:moveTo>
                <a:lnTo>
                  <a:pt x="1894745" y="0"/>
                </a:lnTo>
                <a:lnTo>
                  <a:pt x="1894745" y="1860295"/>
                </a:lnTo>
                <a:lnTo>
                  <a:pt x="0" y="18602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48" t="0" r="-448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443592" y="1181821"/>
            <a:ext cx="6965869" cy="108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USE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43824" y="2841370"/>
            <a:ext cx="12750976" cy="322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97"/>
              </a:lnSpc>
              <a:spcBef>
                <a:spcPct val="0"/>
              </a:spcBef>
            </a:pPr>
            <a:r>
              <a:rPr lang="en-US" sz="3069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Decen</a:t>
            </a:r>
            <a:r>
              <a:rPr lang="en-US" sz="3069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tralized Swarm Coordination: Enable drones and robots to exchange critical status and coordination data locally via sound, ensuring robust collective action and operational resilience without relying on a centralized network.</a:t>
            </a:r>
          </a:p>
          <a:p>
            <a:pPr algn="just">
              <a:lnSpc>
                <a:spcPts val="4297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043824" y="6474456"/>
            <a:ext cx="12750976" cy="2684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97"/>
              </a:lnSpc>
              <a:spcBef>
                <a:spcPct val="0"/>
              </a:spcBef>
            </a:pPr>
            <a:r>
              <a:rPr lang="en-US" sz="3069">
                <a:solidFill>
                  <a:srgbClr val="FFFFFF"/>
                </a:solidFill>
                <a:latin typeface="Space Mono"/>
                <a:ea typeface="Space Mono"/>
                <a:cs typeface="Space Mono"/>
                <a:sym typeface="Space Mono"/>
              </a:rPr>
              <a:t>Low-Cost POS for Feature Phones: Facilitate financial inclusion in developing markets by allowing basic feature phones to transmit/receive secure, tokenized payment data via their built-in microphone and speaker, enabling mobile payments without 4G or NFC.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358583" y="352425"/>
            <a:ext cx="2929417" cy="601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0"/>
              </a:lnSpc>
            </a:pPr>
            <a:r>
              <a:rPr lang="en-US" sz="6266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CHAOTIX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DAG1ZWgHB1s</dc:identifier>
  <dcterms:modified xsi:type="dcterms:W3CDTF">2011-08-01T06:04:30Z</dcterms:modified>
  <cp:revision>1</cp:revision>
  <dc:title>VOCRYPT</dc:title>
</cp:coreProperties>
</file>

<file path=docProps/thumbnail.jpeg>
</file>